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1F73613-2CF9-490C-9761-2034241CB1A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98DB1D33-35B6-47C5-99FC-B2CEAB5FD37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anose="020B0604020202020204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345" indent="-3429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150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175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200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225" indent="-228600" algn="l" defTabSz="914400" rtl="0" eaLnBrk="1" latinLnBrk="0" hangingPunct="1">
        <a:lnSpc>
          <a:spcPct val="85000"/>
        </a:lnSpc>
        <a:spcBef>
          <a:spcPts val="600"/>
        </a:spcBef>
        <a:buFont typeface="Arial" panose="020B0604020202020204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734323" y="296113"/>
            <a:ext cx="7377344" cy="1398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ctr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Ұлытау облысы білім басқармасының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Жезқазған қаласының білім бөлімінің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«№13 жалпы  білім беретін мектебі» КММ 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0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</a:t>
            </a:r>
            <a:r>
              <a:rPr lang="" alt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 /</a:t>
            </a:r>
            <a:b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170" y="71021"/>
            <a:ext cx="1656783" cy="149522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185854" y="2572012"/>
            <a:ext cx="9389409" cy="6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endParaRPr lang="en-US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32660" y="1660124"/>
          <a:ext cx="11114844" cy="45303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39629"/>
                <a:gridCol w="2192020"/>
                <a:gridCol w="3427052"/>
                <a:gridCol w="3056143"/>
              </a:tblGrid>
              <a:tr h="37321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2022-2023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-202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 жылы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  <a:tr h="2629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 оқушы саны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1742</a:t>
                      </a:r>
                      <a:endParaRPr lang="en-US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8680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 балалы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246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 1071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жасында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688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барлық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бала  1098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жасында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255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отбасы /  барлық бала  1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107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Мектеп жасында 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r>
                        <a:rPr lang="en-US" altLang="ru-RU" sz="1400" b="1">
                          <a:latin typeface="Times New Roman" panose="02020603050405020304"/>
                          <a:ea typeface="Calibri" panose="020F0502020204030204"/>
                        </a:rPr>
                        <a:t>727  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13 мектеп-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643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/ оның ішінде 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мектпке даяр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-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r>
                        <a:rPr lang="en-US" altLang="ru-RU" sz="1400" b="1">
                          <a:latin typeface="Times New Roman" panose="02020603050405020304"/>
                          <a:ea typeface="Calibri" panose="020F0502020204030204"/>
                        </a:rPr>
                        <a:t>58</a:t>
                      </a:r>
                      <a:r>
                        <a:rPr lang="ru-RU" sz="1400" b="1">
                          <a:latin typeface="Times New Roman" panose="02020603050405020304"/>
                          <a:ea typeface="Calibri" panose="020F0502020204030204"/>
                        </a:rPr>
                        <a:t>_</a:t>
                      </a:r>
                      <a:endParaRPr lang="ru-RU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Толық емес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 231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276 б/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отбасы 23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2</a:t>
                      </a:r>
                      <a:r>
                        <a:rPr lang="ru-RU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отбасы 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219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/ 2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79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б/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 қамтылған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 отбасы / 129 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1</a:t>
                      </a:r>
                      <a:r>
                        <a:rPr lang="ru-RU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отбасы /</a:t>
                      </a: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104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 б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449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 ата- ана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400" b="1">
                          <a:latin typeface="Times New Roman" panose="02020603050405020304"/>
                          <a:ea typeface="Calibri" panose="020F0502020204030204"/>
                        </a:rPr>
                        <a:t>49</a:t>
                      </a:r>
                      <a:endParaRPr lang="en-US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anchor="t" anchorCtr="0"/>
                </a:tc>
              </a:tr>
              <a:tr h="5645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КТІЖБ  тіркеуде тұрған жағдайсыз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  <a:tr h="8268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бойынша жағдайсыз, берекесіз отбасы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отбасы / 4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/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033" marR="62033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416560" y="212725"/>
          <a:ext cx="11426825" cy="6480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39515"/>
                <a:gridCol w="2496185"/>
                <a:gridCol w="2169160"/>
                <a:gridCol w="3021965"/>
              </a:tblGrid>
              <a:tr h="21005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Қамқорлықта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оның ішінде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ЖЕТІМ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 – анасының қамқорынсыз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Патронаттық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8388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Мүгедек оқушы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24</a:t>
                      </a:r>
                      <a:endParaRPr sz="16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Оның ішінде</a:t>
                      </a: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 15 </a:t>
                      </a: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 инклюзия</a:t>
                      </a:r>
                      <a:endParaRPr sz="1600" b="1">
                        <a:latin typeface="Times New Roman" panose="02020603050405020304"/>
                        <a:ea typeface="Calibri" panose="020F0502020204030204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1</a:t>
                      </a:r>
                      <a:r>
                        <a:rPr sz="1600" b="1">
                          <a:latin typeface="Times New Roman" panose="02020603050405020304"/>
                          <a:ea typeface="Calibri" panose="020F0502020204030204"/>
                          <a:sym typeface="+mn-ea"/>
                        </a:rPr>
                        <a:t>-уі үйден оқытылады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80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КТІЖБ тіркеуінде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7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 ішілік тіркеуде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652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Туыстарының отбасында уақытша тұрып жатқан оқушылары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/12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отбасы 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б/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7880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ТДО  сыныбында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  <a:tr h="5245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Инклюзия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56" marR="67156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532659" y="328475"/>
          <a:ext cx="11114843" cy="595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43925"/>
                <a:gridCol w="2336270"/>
                <a:gridCol w="1961965"/>
                <a:gridCol w="2272683"/>
              </a:tblGrid>
              <a:tr h="11032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Жалпыға бірдей білім беру қорынан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289 000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000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10320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Демеушілер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тарапынан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«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Мектепке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акциясы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66 488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/2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оқушы/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858 200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тг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195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оқушы/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231</a:t>
                      </a: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 </a:t>
                      </a:r>
                      <a:r>
                        <a:rPr lang="en-US" sz="1600">
                          <a:latin typeface="Times New Roman" panose="02020603050405020304"/>
                          <a:ea typeface="等线"/>
                          <a:sym typeface="+mn-ea"/>
                        </a:rPr>
                        <a:t>5</a:t>
                      </a: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00тг</a:t>
                      </a:r>
                      <a:endParaRPr sz="1600">
                        <a:latin typeface="Times New Roman" panose="02020603050405020304"/>
                        <a:ea typeface="等线"/>
                      </a:endParaRPr>
                    </a:p>
                    <a:p>
                      <a:pPr algn="ctr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600">
                          <a:latin typeface="Times New Roman" panose="02020603050405020304"/>
                          <a:ea typeface="等线"/>
                          <a:sym typeface="+mn-ea"/>
                        </a:rPr>
                        <a:t>/15оқушы/</a:t>
                      </a:r>
                      <a:endParaRPr sz="1600">
                        <a:latin typeface="Times New Roman" panose="02020603050405020304"/>
                        <a:ea typeface="等线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699796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«Қамқорлық» акциясы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38000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/2 оқушы/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38464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Тегін ыстық тамақпен қамтылғаны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жалпыға білім беру қоры)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en-US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</a:t>
                      </a:r>
                      <a:endParaRPr lang="en-US" altLang="en-US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  <a:tr h="166608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Тегін ыстық тамақпен қамтылғаны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демеушілер тарапынан ИП «Даулетпаева»)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altLang="en-US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altLang="en-US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242" marR="50242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899*510"/>
  <p:tag name="TABLE_ENDDRAG_RECT" val="32*16*899*510"/>
</p:tagLst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0</TotalTime>
  <Words>1435</Words>
  <Application>WPS Presentation</Application>
  <PresentationFormat>Широкоэкранный</PresentationFormat>
  <Paragraphs>221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5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等线</vt:lpstr>
      <vt:lpstr>Calibri Light</vt:lpstr>
      <vt:lpstr>Microsoft YaHei</vt:lpstr>
      <vt:lpstr>Arial Unicode MS</vt:lpstr>
      <vt:lpstr>Метрополия</vt:lpstr>
      <vt:lpstr>Ұлытау облысы білім басқармасының Жезқазған қаласының білім бөлімінің «№13 жалпы  білім беретін мектебі» КММ  / 08.01.2024ж / 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Стандарт государственной услуги "Предоставление бесплатного и льготного питания отдельным категориям обучающихся и воспитанников в общеобразовательных школах" </dc:title>
  <dc:creator>admin</dc:creator>
  <cp:lastModifiedBy>admin</cp:lastModifiedBy>
  <cp:revision>17</cp:revision>
  <dcterms:created xsi:type="dcterms:W3CDTF">2022-11-01T10:17:00Z</dcterms:created>
  <dcterms:modified xsi:type="dcterms:W3CDTF">2025-01-24T04:13:12Z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9ADBA3687FB344B4BFF7955EDFCD75FE_12</vt:lpwstr>
  </property>
  <property fmtid="{D5CDD505-2E9C-101B-9397-08002B2CF9AE}" pid="3" name="KSOProductBuildVer">
    <vt:lpwstr>1049-12.2.0.19805</vt:lpwstr>
  </property>
</Properties>
</file>